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" Type="http://schemas.openxmlformats.org/officeDocument/2006/relationships/presProps" Target="presProps.xml"/><Relationship Id="rId1" Type="http://schemas.openxmlformats.org/officeDocument/2006/relationships/theme" Target="theme/theme3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3" Type="http://schemas.openxmlformats.org/officeDocument/2006/relationships/tableStyles" Target="tableStyles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Shape 61"/>
          <p:cNvGrpSpPr/>
          <p:nvPr/>
        </p:nvGrpSpPr>
        <p:grpSpPr>
          <a:xfrm>
            <a:off x="-11" y="1000670"/>
            <a:ext cx="7314320" cy="3087224"/>
            <a:chOff x="-11" y="1378676"/>
            <a:chExt cx="7314320" cy="4116299"/>
          </a:xfrm>
        </p:grpSpPr>
        <p:sp>
          <p:nvSpPr>
            <p:cNvPr id="62" name="Shape 62"/>
            <p:cNvSpPr/>
            <p:nvPr/>
          </p:nvSpPr>
          <p:spPr>
            <a:xfrm flipH="1">
              <a:off x="-11" y="1378676"/>
              <a:ext cx="187800" cy="4116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3" name="Shape 63"/>
            <p:cNvSpPr/>
            <p:nvPr/>
          </p:nvSpPr>
          <p:spPr>
            <a:xfrm flipH="1">
              <a:off x="187809" y="1378676"/>
              <a:ext cx="7126499" cy="41162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4" name="Shape 64"/>
          <p:cNvSpPr txBox="1"/>
          <p:nvPr>
            <p:ph type="ctrTitle"/>
          </p:nvPr>
        </p:nvSpPr>
        <p:spPr>
          <a:xfrm>
            <a:off x="685800" y="1699932"/>
            <a:ext cx="6400799" cy="1000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" type="subTitle"/>
          </p:nvPr>
        </p:nvSpPr>
        <p:spPr>
          <a:xfrm>
            <a:off x="685800" y="2700338"/>
            <a:ext cx="6400799" cy="675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Shape 68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69" name="Shape 69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71" name="Shape 71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idx="1" type="body"/>
          </p:nvPr>
        </p:nvSpPr>
        <p:spPr>
          <a:xfrm>
            <a:off x="456245" y="1278513"/>
            <a:ext cx="4038599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2" type="body"/>
          </p:nvPr>
        </p:nvSpPr>
        <p:spPr>
          <a:xfrm>
            <a:off x="4648200" y="1278513"/>
            <a:ext cx="4038599" cy="3630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grpSp>
        <p:nvGrpSpPr>
          <p:cNvPr id="77" name="Shape 77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78" name="Shape 78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80" name="Shape 80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Shape 83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84" name="Shape 84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86" name="Shape 86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87" name="Shape 87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 flipH="1">
            <a:off x="8964665" y="4623760"/>
            <a:ext cx="187800" cy="521400"/>
          </a:xfrm>
          <a:prstGeom prst="rect">
            <a:avLst/>
          </a:prstGeom>
          <a:solidFill>
            <a:srgbClr val="AB010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/>
        </p:nvSpPr>
        <p:spPr>
          <a:xfrm flipH="1">
            <a:off x="3866777" y="4623760"/>
            <a:ext cx="5097900" cy="521400"/>
          </a:xfrm>
          <a:prstGeom prst="rect">
            <a:avLst/>
          </a:prstGeom>
          <a:solidFill>
            <a:srgbClr val="0F243E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866812" y="4623760"/>
            <a:ext cx="5097900" cy="521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92" name="Shape 92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33867" y="-70"/>
            <a:ext cx="3409812" cy="2107677"/>
            <a:chOff x="0" y="1493"/>
            <a:chExt cx="3409812" cy="2810236"/>
          </a:xfrm>
        </p:grpSpPr>
        <p:cxnSp>
          <p:nvCxnSpPr>
            <p:cNvPr id="6" name="Shape 6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" name="Shape 7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" name="Shape 8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" name="Shape 9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" name="Shape 10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" name="Shape 11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" name="Shape 12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" name="Shape 13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" name="Shape 14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" name="Shape 15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" name="Shape 17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" name="Shape 18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" name="Shape 19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" name="Shape 20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" name="Shape 21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" name="Shape 22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" name="Shape 23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" name="Shape 24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" name="Shape 25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" name="Shape 26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" name="Shape 27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" name="Shape 28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" name="Shape 29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" name="Shape 30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31" name="Shape 3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2pPr>
            <a:lvl3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/>
        </p:txBody>
      </p:sp>
      <p:grpSp>
        <p:nvGrpSpPr>
          <p:cNvPr id="33" name="Shape 33"/>
          <p:cNvGrpSpPr/>
          <p:nvPr/>
        </p:nvGrpSpPr>
        <p:grpSpPr>
          <a:xfrm rot="10800000">
            <a:off x="5734187" y="3035893"/>
            <a:ext cx="3409812" cy="2107677"/>
            <a:chOff x="0" y="1493"/>
            <a:chExt cx="3409812" cy="2810236"/>
          </a:xfrm>
        </p:grpSpPr>
        <p:cxnSp>
          <p:nvCxnSpPr>
            <p:cNvPr id="34" name="Shape 34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" name="Shape 35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" name="Shape 36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" name="Shape 37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" name="Shape 38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" name="Shape 39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" name="Shape 40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" name="Shape 41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" name="Shape 42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" name="Shape 43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" name="Shape 44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" name="Shape 45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" name="Shape 46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" name="Shape 47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8" name="Shape 48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" name="Shape 49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" name="Shape 50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1" name="Shape 51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2" name="Shape 52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3" name="Shape 53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" name="Shape 54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" name="Shape 55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" name="Shape 56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7" name="Shape 57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" name="Shape 58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cap="flat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59" name="Shape 59"/>
          <p:cNvSpPr txBox="1"/>
          <p:nvPr>
            <p:ph idx="12" type="sldNum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2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ctrTitle"/>
          </p:nvPr>
        </p:nvSpPr>
        <p:spPr>
          <a:xfrm>
            <a:off x="685800" y="1699932"/>
            <a:ext cx="6400799" cy="1000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Summarizing vs. Analyzing</a:t>
            </a:r>
          </a:p>
        </p:txBody>
      </p:sp>
      <p:sp>
        <p:nvSpPr>
          <p:cNvPr id="97" name="Shape 97"/>
          <p:cNvSpPr txBox="1"/>
          <p:nvPr>
            <p:ph idx="1" type="subTitle"/>
          </p:nvPr>
        </p:nvSpPr>
        <p:spPr>
          <a:xfrm>
            <a:off x="685800" y="2700338"/>
            <a:ext cx="6400799" cy="675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i="1" lang="en" sz="2000"/>
              <a:t>LT: I can tell the difference between a summary and an analysis.</a:t>
            </a:r>
            <a:br>
              <a:rPr i="1" lang="en" sz="2000"/>
            </a:br>
          </a:p>
          <a:p>
            <a:pPr>
              <a:spcBef>
                <a:spcPts val="0"/>
              </a:spcBef>
              <a:buNone/>
            </a:pPr>
            <a:r>
              <a:rPr i="1" lang="en" sz="2000"/>
              <a:t>LT: I can write a summary of a nonfiction text.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 is a summary?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457200" y="1278519"/>
            <a:ext cx="8229600" cy="1288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1" lang="en"/>
              <a:t>A SUMMARY</a:t>
            </a:r>
            <a:r>
              <a:rPr lang="en"/>
              <a:t> is a retelling or review of the main points in a text. Summarizing is </a:t>
            </a:r>
            <a:r>
              <a:rPr i="1" lang="en"/>
              <a:t>easier than analysis</a:t>
            </a:r>
            <a:r>
              <a:rPr lang="en"/>
              <a:t>, because it requires less thought. When writing a summary, </a:t>
            </a:r>
            <a:r>
              <a:rPr i="1" lang="en"/>
              <a:t>assume the reader of your summary has read the text</a:t>
            </a:r>
            <a:r>
              <a:rPr lang="en"/>
              <a:t>, they just need a reminder of the key points made. 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545125" y="2596700"/>
            <a:ext cx="7720200" cy="23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en" sz="2000" u="sng">
                <a:solidFill>
                  <a:schemeClr val="accent2"/>
                </a:solidFill>
              </a:rPr>
              <a:t>5 Criteria of a Summary</a:t>
            </a:r>
          </a:p>
          <a:p>
            <a:pPr indent="-355600" lvl="0" marL="457200" rtl="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AutoNum type="arabicPeriod"/>
            </a:pPr>
            <a:r>
              <a:rPr lang="en" sz="2000">
                <a:solidFill>
                  <a:schemeClr val="accent2"/>
                </a:solidFill>
              </a:rPr>
              <a:t>Condenses (shortens) the original text </a:t>
            </a:r>
          </a:p>
          <a:p>
            <a:pPr indent="-355600" lvl="1" marL="914400" rtl="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AutoNum type="alphaLcPeriod"/>
            </a:pPr>
            <a:r>
              <a:rPr lang="en" sz="2000">
                <a:solidFill>
                  <a:schemeClr val="accent2"/>
                </a:solidFill>
              </a:rPr>
              <a:t>¼ the length of the original text</a:t>
            </a:r>
          </a:p>
          <a:p>
            <a:pPr indent="-355600" lvl="0" marL="457200" rtl="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AutoNum type="arabicPeriod"/>
            </a:pPr>
            <a:r>
              <a:rPr lang="en" sz="2000">
                <a:solidFill>
                  <a:schemeClr val="accent2"/>
                </a:solidFill>
              </a:rPr>
              <a:t>Includes only important information</a:t>
            </a:r>
          </a:p>
          <a:p>
            <a:pPr indent="-355600" lvl="0" marL="457200" rtl="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AutoNum type="arabicPeriod"/>
            </a:pPr>
            <a:r>
              <a:rPr lang="en" sz="2000">
                <a:solidFill>
                  <a:schemeClr val="accent2"/>
                </a:solidFill>
              </a:rPr>
              <a:t>Includes only what is in the passage</a:t>
            </a:r>
          </a:p>
          <a:p>
            <a:pPr indent="-355600" lvl="0" marL="457200" rtl="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AutoNum type="arabicPeriod"/>
            </a:pPr>
            <a:r>
              <a:rPr lang="en" sz="2000">
                <a:solidFill>
                  <a:schemeClr val="accent2"/>
                </a:solidFill>
              </a:rPr>
              <a:t>Written in writer’s own words</a:t>
            </a:r>
          </a:p>
          <a:p>
            <a:pPr indent="-355600" lvl="0" marL="45720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AutoNum type="arabicPeriod"/>
            </a:pPr>
            <a:r>
              <a:rPr lang="en" sz="2000">
                <a:solidFill>
                  <a:schemeClr val="accent2"/>
                </a:solidFill>
              </a:rPr>
              <a:t>Well-written (follows stand writing requirements/punctuation)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 NOT to do in summary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b="1" lang="en" sz="2000" u="sng">
                <a:solidFill>
                  <a:schemeClr val="accent2"/>
                </a:solidFill>
              </a:rPr>
              <a:t>4 Summary Don’ts </a:t>
            </a: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AutoNum type="arabicPeriod"/>
            </a:pPr>
            <a:r>
              <a:rPr lang="en" sz="2000">
                <a:solidFill>
                  <a:schemeClr val="accent2"/>
                </a:solidFill>
              </a:rPr>
              <a:t>Don’t use any questions </a:t>
            </a:r>
            <a:br>
              <a:rPr lang="en" sz="2000">
                <a:solidFill>
                  <a:schemeClr val="accent2"/>
                </a:solidFill>
              </a:rPr>
            </a:br>
          </a:p>
          <a:p>
            <a:pPr indent="-355600" lvl="0" marL="457200" rtl="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AutoNum type="arabicPeriod"/>
            </a:pPr>
            <a:r>
              <a:rPr lang="en" sz="2000">
                <a:solidFill>
                  <a:schemeClr val="accent2"/>
                </a:solidFill>
              </a:rPr>
              <a:t>NO first person (“I”)</a:t>
            </a:r>
            <a:br>
              <a:rPr lang="en" sz="2000">
                <a:solidFill>
                  <a:schemeClr val="accent2"/>
                </a:solidFill>
              </a:rPr>
            </a:br>
          </a:p>
          <a:p>
            <a:pPr indent="-355600" lvl="0" marL="457200" rtl="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AutoNum type="arabicPeriod"/>
            </a:pPr>
            <a:r>
              <a:rPr lang="en" sz="2000">
                <a:solidFill>
                  <a:schemeClr val="accent2"/>
                </a:solidFill>
              </a:rPr>
              <a:t>Avoid Dialogue</a:t>
            </a:r>
            <a:br>
              <a:rPr lang="en" sz="2000">
                <a:solidFill>
                  <a:schemeClr val="accent2"/>
                </a:solidFill>
              </a:rPr>
            </a:br>
          </a:p>
          <a:p>
            <a:pPr indent="-355600" lvl="0" marL="457200" rtl="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AutoNum type="arabicPeriod"/>
            </a:pPr>
            <a:r>
              <a:rPr lang="en" sz="2000">
                <a:solidFill>
                  <a:schemeClr val="accent2"/>
                </a:solidFill>
              </a:rPr>
              <a:t>Begin paragraph with information from the text</a:t>
            </a:r>
          </a:p>
          <a:p>
            <a:pPr indent="-355600" lvl="1" marL="914400" rtl="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AutoNum type="alphaLcPeriod"/>
            </a:pPr>
            <a:r>
              <a:rPr lang="en" sz="2000">
                <a:solidFill>
                  <a:schemeClr val="accent2"/>
                </a:solidFill>
              </a:rPr>
              <a:t>NO: “This passage is about…”     “What I read was”</a:t>
            </a:r>
          </a:p>
          <a:p>
            <a:pPr indent="-355600" lvl="1" marL="914400" rtl="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AutoNum type="alphaLcPeriod"/>
            </a:pPr>
            <a:r>
              <a:rPr lang="en" sz="2000">
                <a:solidFill>
                  <a:schemeClr val="accent2"/>
                </a:solidFill>
              </a:rPr>
              <a:t>YES: “This article states that dogs can read human body language. It explains that the history behind….”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 is an analysis?</a:t>
            </a:r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457200" y="1278519"/>
            <a:ext cx="8229600" cy="12389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1" lang="en"/>
              <a:t>An ANALYSIS</a:t>
            </a:r>
            <a:r>
              <a:rPr lang="en"/>
              <a:t> is an examination, evaluation, and dissection of the text. Analysis is more challenging than a summary because it </a:t>
            </a:r>
            <a:r>
              <a:rPr i="1" lang="en"/>
              <a:t>requires you to read between the lines and connections to previous knowledge</a:t>
            </a:r>
            <a:r>
              <a:rPr lang="en"/>
              <a:t>. </a:t>
            </a:r>
          </a:p>
        </p:txBody>
      </p:sp>
      <p:sp>
        <p:nvSpPr>
          <p:cNvPr id="117" name="Shape 117"/>
          <p:cNvSpPr txBox="1"/>
          <p:nvPr/>
        </p:nvSpPr>
        <p:spPr>
          <a:xfrm>
            <a:off x="545125" y="2596700"/>
            <a:ext cx="8304900" cy="23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2000" u="sng">
                <a:solidFill>
                  <a:schemeClr val="accent2"/>
                </a:solidFill>
              </a:rPr>
              <a:t>Questions to ask during Analysis</a:t>
            </a:r>
          </a:p>
          <a:p>
            <a:pPr indent="-355600" lvl="0" marL="457200" rtl="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AutoNum type="arabicPeriod"/>
            </a:pPr>
            <a:r>
              <a:rPr lang="en" sz="2000">
                <a:solidFill>
                  <a:schemeClr val="accent2"/>
                </a:solidFill>
              </a:rPr>
              <a:t>What is the author’s purpose in writing this article?</a:t>
            </a:r>
          </a:p>
          <a:p>
            <a:pPr indent="-355600" lvl="0" marL="457200" rtl="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AutoNum type="arabicPeriod"/>
            </a:pPr>
            <a:r>
              <a:rPr lang="en" sz="2000">
                <a:solidFill>
                  <a:schemeClr val="accent2"/>
                </a:solidFill>
              </a:rPr>
              <a:t>What is the main idea the author wants the reader to understand?</a:t>
            </a:r>
          </a:p>
          <a:p>
            <a:pPr indent="-355600" lvl="0" marL="457200" rtl="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AutoNum type="arabicPeriod"/>
            </a:pPr>
            <a:r>
              <a:rPr lang="en" sz="2000">
                <a:solidFill>
                  <a:schemeClr val="accent2"/>
                </a:solidFill>
              </a:rPr>
              <a:t>What lines in the text (textual evidence) supports the main idea of the text?</a:t>
            </a:r>
          </a:p>
          <a:p>
            <a:pPr indent="-355600" lvl="0" marL="457200" rtl="0"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AutoNum type="arabicPeriod"/>
            </a:pPr>
            <a:r>
              <a:rPr lang="en" sz="2000">
                <a:solidFill>
                  <a:schemeClr val="accent2"/>
                </a:solidFill>
              </a:rPr>
              <a:t>How does the evidence I’ve collected support the main idea?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Today’s Task</a:t>
            </a:r>
          </a:p>
        </p:txBody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LT: I can write a summary that meets the criteria of a summary.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b="1" lang="en"/>
              <a:t>1st-</a:t>
            </a:r>
            <a:r>
              <a:rPr lang="en"/>
              <a:t> Read the passage, identify main idea.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b="1" lang="en"/>
              <a:t>2nd-</a:t>
            </a:r>
            <a:r>
              <a:rPr lang="en"/>
              <a:t> Write a summary using the five criteria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lesson-plan">
  <a:themeElements>
    <a:clrScheme name="Custom 501">
      <a:dk1>
        <a:srgbClr val="000000"/>
      </a:dk1>
      <a:lt1>
        <a:srgbClr val="EFEDE2"/>
      </a:lt1>
      <a:dk2>
        <a:srgbClr val="1F497D"/>
      </a:dk2>
      <a:lt2>
        <a:srgbClr val="FDFFFF"/>
      </a:lt2>
      <a:accent1>
        <a:srgbClr val="4F81BD"/>
      </a:accent1>
      <a:accent2>
        <a:srgbClr val="AB0101"/>
      </a:accent2>
      <a:accent3>
        <a:srgbClr val="86B060"/>
      </a:accent3>
      <a:accent4>
        <a:srgbClr val="7760A0"/>
      </a:accent4>
      <a:accent5>
        <a:srgbClr val="739395"/>
      </a:accent5>
      <a:accent6>
        <a:srgbClr val="968B52"/>
      </a:accent6>
      <a:hlink>
        <a:srgbClr val="336699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